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475788" cy="39592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" userDrawn="1">
          <p15:clr>
            <a:srgbClr val="A4A3A4"/>
          </p15:clr>
        </p15:guide>
        <p15:guide id="2" pos="2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32" y="348"/>
      </p:cViewPr>
      <p:guideLst>
        <p:guide orient="horz" pos="1247"/>
        <p:guide pos="29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4FEA-6FFF-4E50-A247-D000288C2DE8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674688" y="685800"/>
            <a:ext cx="82073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C749-B5C8-4EFA-B967-52D713C6B8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119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0684" y="1229927"/>
            <a:ext cx="8054420" cy="84866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1368" y="2243561"/>
            <a:ext cx="663305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20003" y="90732"/>
            <a:ext cx="2209373" cy="193103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0241" y="90732"/>
            <a:ext cx="6471832" cy="193103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522" y="2544169"/>
            <a:ext cx="8054420" cy="786346"/>
          </a:xfrm>
        </p:spPr>
        <p:txBody>
          <a:bodyPr anchor="t"/>
          <a:lstStyle>
            <a:lvl1pPr algn="l">
              <a:defRPr sz="4039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8522" y="1678089"/>
            <a:ext cx="8054420" cy="866080"/>
          </a:xfrm>
        </p:spPr>
        <p:txBody>
          <a:bodyPr anchor="b"/>
          <a:lstStyle>
            <a:lvl1pPr marL="0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1pPr>
            <a:lvl2pPr marL="46163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2pPr>
            <a:lvl3pPr marL="92327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3pPr>
            <a:lvl4pPr marL="1384905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4pPr>
            <a:lvl5pPr marL="184653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5pPr>
            <a:lvl6pPr marL="230817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6pPr>
            <a:lvl7pPr marL="276980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7pPr>
            <a:lvl8pPr marL="323144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8pPr>
            <a:lvl9pPr marL="369307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0242" y="527897"/>
            <a:ext cx="4339779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87951" y="527897"/>
            <a:ext cx="4341425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886244"/>
            <a:ext cx="4186785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791" y="1255587"/>
            <a:ext cx="4186785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569" y="886244"/>
            <a:ext cx="4188430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569" y="1255587"/>
            <a:ext cx="4188430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7636"/>
            <a:ext cx="3117469" cy="670869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4771" y="157636"/>
            <a:ext cx="5297229" cy="3379089"/>
          </a:xfrm>
        </p:spPr>
        <p:txBody>
          <a:bodyPr/>
          <a:lstStyle>
            <a:lvl1pPr>
              <a:defRPr sz="3231"/>
            </a:lvl1pPr>
            <a:lvl2pPr>
              <a:defRPr sz="2827"/>
            </a:lvl2pPr>
            <a:lvl3pPr>
              <a:defRPr sz="2423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791" y="828506"/>
            <a:ext cx="3117469" cy="2708220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22" y="2771457"/>
            <a:ext cx="5685473" cy="327187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57322" y="353765"/>
            <a:ext cx="5685473" cy="2375535"/>
          </a:xfrm>
        </p:spPr>
        <p:txBody>
          <a:bodyPr/>
          <a:lstStyle>
            <a:lvl1pPr marL="0" indent="0">
              <a:buNone/>
              <a:defRPr sz="3231"/>
            </a:lvl1pPr>
            <a:lvl2pPr marL="461635" indent="0">
              <a:buNone/>
              <a:defRPr sz="2827"/>
            </a:lvl2pPr>
            <a:lvl3pPr marL="923270" indent="0">
              <a:buNone/>
              <a:defRPr sz="2423"/>
            </a:lvl3pPr>
            <a:lvl4pPr marL="1384905" indent="0">
              <a:buNone/>
              <a:defRPr sz="2019"/>
            </a:lvl4pPr>
            <a:lvl5pPr marL="1846539" indent="0">
              <a:buNone/>
              <a:defRPr sz="2019"/>
            </a:lvl5pPr>
            <a:lvl6pPr marL="2308174" indent="0">
              <a:buNone/>
              <a:defRPr sz="2019"/>
            </a:lvl6pPr>
            <a:lvl7pPr marL="2769809" indent="0">
              <a:buNone/>
              <a:defRPr sz="2019"/>
            </a:lvl7pPr>
            <a:lvl8pPr marL="3231444" indent="0">
              <a:buNone/>
              <a:defRPr sz="2019"/>
            </a:lvl8pPr>
            <a:lvl9pPr marL="3693079" indent="0">
              <a:buNone/>
              <a:defRPr sz="201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57322" y="3098644"/>
            <a:ext cx="5685473" cy="464658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923821"/>
            <a:ext cx="8528209" cy="261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3791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BA-80A2-4687-B3D0-4FBA072DD597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7561" y="3669615"/>
            <a:ext cx="300066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90983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270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6226" indent="-346226" algn="l" defTabSz="923270" rtl="0" eaLnBrk="1" latinLnBrk="0" hangingPunct="1">
        <a:spcBef>
          <a:spcPct val="20000"/>
        </a:spcBef>
        <a:buFont typeface="Arial" pitchFamily="34" charset="0"/>
        <a:buChar char="•"/>
        <a:defRPr sz="3231" kern="1200">
          <a:solidFill>
            <a:schemeClr val="tx1"/>
          </a:solidFill>
          <a:latin typeface="+mn-lt"/>
          <a:ea typeface="+mn-ea"/>
          <a:cs typeface="+mn-cs"/>
        </a:defRPr>
      </a:lvl1pPr>
      <a:lvl2pPr marL="750157" indent="-288522" algn="l" defTabSz="923270" rtl="0" eaLnBrk="1" latinLnBrk="0" hangingPunct="1">
        <a:spcBef>
          <a:spcPct val="20000"/>
        </a:spcBef>
        <a:buFont typeface="Arial" pitchFamily="34" charset="0"/>
        <a:buChar char="–"/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154087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3pPr>
      <a:lvl4pPr marL="1615722" indent="-230817" algn="l" defTabSz="923270" rtl="0" eaLnBrk="1" latinLnBrk="0" hangingPunct="1">
        <a:spcBef>
          <a:spcPct val="20000"/>
        </a:spcBef>
        <a:buFont typeface="Arial" pitchFamily="34" charset="0"/>
        <a:buChar char="–"/>
        <a:defRPr sz="2019" kern="1200">
          <a:solidFill>
            <a:schemeClr val="tx1"/>
          </a:solidFill>
          <a:latin typeface="+mn-lt"/>
          <a:ea typeface="+mn-ea"/>
          <a:cs typeface="+mn-cs"/>
        </a:defRPr>
      </a:lvl4pPr>
      <a:lvl5pPr marL="2077357" indent="-230817" algn="l" defTabSz="923270" rtl="0" eaLnBrk="1" latinLnBrk="0" hangingPunct="1">
        <a:spcBef>
          <a:spcPct val="20000"/>
        </a:spcBef>
        <a:buFont typeface="Arial" pitchFamily="34" charset="0"/>
        <a:buChar char="»"/>
        <a:defRPr sz="2019" kern="1200">
          <a:solidFill>
            <a:schemeClr val="tx1"/>
          </a:solidFill>
          <a:latin typeface="+mn-lt"/>
          <a:ea typeface="+mn-ea"/>
          <a:cs typeface="+mn-cs"/>
        </a:defRPr>
      </a:lvl5pPr>
      <a:lvl6pPr marL="2538992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6pPr>
      <a:lvl7pPr marL="300062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7pPr>
      <a:lvl8pPr marL="3462261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8pPr>
      <a:lvl9pPr marL="392389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63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327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90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653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817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980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144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307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aquey@semea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0"/>
            <a:ext cx="9361040" cy="406265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Raccordement du forage du Moulin de </a:t>
            </a:r>
            <a:r>
              <a:rPr lang="fr-FR" b="1" dirty="0" err="1" smtClean="0">
                <a:solidFill>
                  <a:srgbClr val="FF0000"/>
                </a:solidFill>
              </a:rPr>
              <a:t>Baillarge</a:t>
            </a:r>
            <a:r>
              <a:rPr lang="fr-FR" b="1" dirty="0" smtClean="0">
                <a:solidFill>
                  <a:srgbClr val="FF0000"/>
                </a:solidFill>
              </a:rPr>
              <a:t> situé sur la commune </a:t>
            </a:r>
            <a:r>
              <a:rPr lang="fr-FR" b="1" smtClean="0">
                <a:solidFill>
                  <a:srgbClr val="FF0000"/>
                </a:solidFill>
              </a:rPr>
              <a:t>de BOUEX </a:t>
            </a:r>
            <a:r>
              <a:rPr lang="fr-FR" b="1" dirty="0" smtClean="0">
                <a:solidFill>
                  <a:srgbClr val="FF0000"/>
                </a:solidFill>
              </a:rPr>
              <a:t>à l’usine du Pontil située sur la commune de TOUVRE - Enquête publique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  <a:p>
            <a:r>
              <a:rPr lang="fr-FR" sz="1200" dirty="0" smtClean="0"/>
              <a:t>Par arrêté du 10 octobre 2019, la préfète de la Charente a prescrit, conformément à la réglementation en vigueur, l’ouverture d’une enquête publique d’une durée de 31 jours soit du </a:t>
            </a:r>
            <a:r>
              <a:rPr lang="fr-FR" sz="1200" b="1" u="sng" dirty="0" smtClean="0"/>
              <a:t>18 novembre 2019 à 9h au 18 décembre 2019 à 18h</a:t>
            </a:r>
            <a:r>
              <a:rPr lang="fr-FR" sz="1200" dirty="0" smtClean="0"/>
              <a:t>, relative à la demande déposée par la société SEMEMA, en vue d’obtenir l’autorisation environnementale « supplétive au titre des articles L214-1 à L214-6 du code de l’environnement  et au regard de l’article L181-1 du code précité.</a:t>
            </a:r>
          </a:p>
          <a:p>
            <a:r>
              <a:rPr lang="fr-FR" sz="1200" dirty="0" smtClean="0"/>
              <a:t>Maître d’ouvrage : SEMEA – 2 rue Bernard </a:t>
            </a:r>
            <a:r>
              <a:rPr lang="fr-FR" sz="1200" dirty="0" err="1" smtClean="0"/>
              <a:t>Lelay</a:t>
            </a:r>
            <a:r>
              <a:rPr lang="fr-FR" sz="1200" dirty="0" smtClean="0"/>
              <a:t> – 16022 ANGOULEME, Toute personne pourra demander des informations sur le dossier à M. Arnaud BAQUEY </a:t>
            </a:r>
            <a:r>
              <a:rPr lang="fr-FR" sz="1200" dirty="0" smtClean="0">
                <a:sym typeface="Webdings" panose="05030102010509060703" pitchFamily="18" charset="2"/>
              </a:rPr>
              <a:t></a:t>
            </a:r>
            <a:r>
              <a:rPr lang="fr-FR" sz="1200" dirty="0" smtClean="0"/>
              <a:t> 05.45.37.37.37  -    mail : </a:t>
            </a:r>
            <a:r>
              <a:rPr lang="fr-FR" sz="1200" dirty="0" smtClean="0">
                <a:hlinkClick r:id="rId3"/>
              </a:rPr>
              <a:t>abaquey@semea.fr</a:t>
            </a:r>
            <a:endParaRPr lang="fr-FR" sz="1200" dirty="0" smtClean="0"/>
          </a:p>
          <a:p>
            <a:r>
              <a:rPr lang="fr-FR" sz="1200" dirty="0" smtClean="0"/>
              <a:t>Les pièces du dossier et le registre d’enquête sont déposés en mairies de Touvre (siège de l’enquête), </a:t>
            </a:r>
            <a:r>
              <a:rPr lang="fr-FR" sz="1200" dirty="0" err="1" smtClean="0"/>
              <a:t>Bouëx</a:t>
            </a:r>
            <a:r>
              <a:rPr lang="fr-FR" sz="1200" dirty="0" smtClean="0"/>
              <a:t>  et Garat ou le public pourra en prendre connaissance aux jours et heures habituels d’ouverture du </a:t>
            </a:r>
            <a:r>
              <a:rPr lang="fr-FR" sz="1200" b="1" dirty="0" smtClean="0"/>
              <a:t>18 novembre 2019 à 9h au 18 décembre 2019 à 18h.</a:t>
            </a:r>
            <a:endParaRPr lang="fr-FR" sz="1200" dirty="0" smtClean="0"/>
          </a:p>
          <a:p>
            <a:r>
              <a:rPr lang="fr-FR" sz="1200" dirty="0" smtClean="0"/>
              <a:t>Pendant cette période, le public pourra faire part de ses observations et propositions :</a:t>
            </a:r>
          </a:p>
          <a:p>
            <a:r>
              <a:rPr lang="fr-FR" sz="1200" dirty="0" smtClean="0"/>
              <a:t>-    Sur le registre déposé en mairie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Par correspondance au Commissaire Enquêteur : Mme Paulette MICHEL, attachée principale d’administration de l’équipement en retraite, à la mairie de Touvre dont l’adresse est  1 route des sources – 16600 TOUVRE.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Par courrier électronique: pref-obs-raccordement-moulin-baillarge@charente.gouv.fr</a:t>
            </a:r>
          </a:p>
          <a:p>
            <a:r>
              <a:rPr lang="fr-FR" sz="1200" b="1" dirty="0" smtClean="0"/>
              <a:t>Le commissaire enquêteur recevra le public :</a:t>
            </a:r>
          </a:p>
          <a:p>
            <a:pPr marL="171450" indent="-171450">
              <a:buFontTx/>
              <a:buChar char="-"/>
            </a:pPr>
            <a:r>
              <a:rPr lang="fr-FR" sz="1200" b="1" dirty="0" smtClean="0"/>
              <a:t>À la mairie de </a:t>
            </a:r>
            <a:r>
              <a:rPr lang="fr-FR" sz="1200" b="1" dirty="0"/>
              <a:t>T</a:t>
            </a:r>
            <a:r>
              <a:rPr lang="fr-FR" sz="1200" b="1" dirty="0" smtClean="0"/>
              <a:t>ouvre le 18 novembre 2019 de 9h à12h et le 18 décembre 2019 de 15h à 18h</a:t>
            </a:r>
          </a:p>
          <a:p>
            <a:pPr marL="171450" indent="-171450">
              <a:buFontTx/>
              <a:buChar char="-"/>
            </a:pPr>
            <a:r>
              <a:rPr lang="fr-FR" sz="1200" b="1" dirty="0" smtClean="0"/>
              <a:t>A la mairie de </a:t>
            </a:r>
            <a:r>
              <a:rPr lang="fr-FR" sz="1200" b="1" dirty="0" err="1" smtClean="0"/>
              <a:t>Bouëx</a:t>
            </a:r>
            <a:r>
              <a:rPr lang="fr-FR" sz="1200" b="1" dirty="0" smtClean="0"/>
              <a:t> le 25 novembre 2019 de 16h à 19h et le 12 décembre de 16h à 19h</a:t>
            </a:r>
          </a:p>
          <a:p>
            <a:pPr marL="171450" indent="-171450">
              <a:buFontTx/>
              <a:buChar char="-"/>
            </a:pPr>
            <a:r>
              <a:rPr lang="fr-FR" sz="1200" b="1" dirty="0" smtClean="0"/>
              <a:t>A la maire de Garat le 03 décembre 2019 de 9h à 12h</a:t>
            </a:r>
            <a:endParaRPr lang="fr-FR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88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Webdings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Bouex</cp:lastModifiedBy>
  <cp:revision>15</cp:revision>
  <dcterms:created xsi:type="dcterms:W3CDTF">2017-11-12T20:29:31Z</dcterms:created>
  <dcterms:modified xsi:type="dcterms:W3CDTF">2019-11-07T16:00:50Z</dcterms:modified>
</cp:coreProperties>
</file>